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7" r:id="rId6"/>
    <p:sldId id="274" r:id="rId7"/>
    <p:sldId id="275" r:id="rId8"/>
    <p:sldId id="278" r:id="rId9"/>
    <p:sldId id="276" r:id="rId10"/>
    <p:sldId id="279" r:id="rId11"/>
    <p:sldId id="269" r:id="rId1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A817E-6858-4CD0-9ABF-6B46FA623D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9603A-0ACB-467C-8EE4-744EC98E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730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6143-83FB-4E40-BD68-474DCC64091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26A5-119A-4B11-91B0-8DD7D6E130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926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erasmus-plus.ec.europa.eu/projects/search/details/2023-1-FR01-KA220-VET-00016021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8667678" y="474479"/>
            <a:ext cx="9573052" cy="3391405"/>
            <a:chOff x="0" y="0"/>
            <a:chExt cx="406400" cy="1873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06400" cy="187305"/>
            </a:xfrm>
            <a:custGeom>
              <a:avLst/>
              <a:gdLst/>
              <a:ahLst/>
              <a:cxnLst/>
              <a:rect l="l" t="t" r="r" b="b"/>
              <a:pathLst>
                <a:path w="406400" h="187305">
                  <a:moveTo>
                    <a:pt x="203200" y="0"/>
                  </a:moveTo>
                  <a:lnTo>
                    <a:pt x="203200" y="0"/>
                  </a:lnTo>
                  <a:lnTo>
                    <a:pt x="406400" y="187305"/>
                  </a:lnTo>
                  <a:lnTo>
                    <a:pt x="0" y="18730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152400" cy="2254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0069462" y="5443217"/>
            <a:ext cx="7555842" cy="3482406"/>
            <a:chOff x="0" y="0"/>
            <a:chExt cx="406400" cy="18730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406400" cy="187305"/>
            </a:xfrm>
            <a:custGeom>
              <a:avLst/>
              <a:gdLst/>
              <a:ahLst/>
              <a:cxnLst/>
              <a:rect l="l" t="t" r="r" b="b"/>
              <a:pathLst>
                <a:path w="406400" h="187305">
                  <a:moveTo>
                    <a:pt x="203200" y="0"/>
                  </a:moveTo>
                  <a:lnTo>
                    <a:pt x="203200" y="0"/>
                  </a:lnTo>
                  <a:lnTo>
                    <a:pt x="406400" y="187305"/>
                  </a:lnTo>
                  <a:lnTo>
                    <a:pt x="0" y="18730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FA54A">
                <a:alpha val="80000"/>
              </a:srgbClr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27000" y="-38100"/>
              <a:ext cx="152400" cy="2254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561974" y="4220065"/>
            <a:ext cx="11247112" cy="2831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Montserrat Classic"/>
              </a:rPr>
              <a:t>Creating Interactive Tools Focusing On The Promotion Of Energy Jobs And Training Paths For Women</a:t>
            </a:r>
            <a:r>
              <a:rPr lang="ro-RO" sz="3200" b="1" dirty="0">
                <a:solidFill>
                  <a:srgbClr val="002060"/>
                </a:solidFill>
                <a:latin typeface="Montserrat Classic"/>
              </a:rPr>
              <a:t>-WISE</a:t>
            </a:r>
          </a:p>
          <a:p>
            <a:r>
              <a:rPr lang="ro-RO" sz="2800" dirty="0">
                <a:solidFill>
                  <a:srgbClr val="002060"/>
                </a:solidFill>
                <a:latin typeface="Montserrat Classic"/>
              </a:rPr>
              <a:t>(2023-1-FR01-KA220-VET-000160211)</a:t>
            </a:r>
          </a:p>
          <a:p>
            <a:endParaRPr lang="ro-RO" sz="2800" b="1" dirty="0">
              <a:solidFill>
                <a:srgbClr val="002060"/>
              </a:solidFill>
              <a:latin typeface="Montserrat Classic"/>
            </a:endParaRPr>
          </a:p>
          <a:p>
            <a:r>
              <a:rPr lang="ro-RO" sz="3200" b="1" dirty="0">
                <a:solidFill>
                  <a:srgbClr val="003982"/>
                </a:solidFill>
                <a:latin typeface="Montserrat Classic"/>
              </a:rPr>
              <a:t>Kick off meeting, Belfort-Franța </a:t>
            </a:r>
          </a:p>
          <a:p>
            <a:r>
              <a:rPr lang="ro-RO" sz="3200" b="1" dirty="0">
                <a:solidFill>
                  <a:srgbClr val="003982"/>
                </a:solidFill>
                <a:latin typeface="Montserrat Classic"/>
              </a:rPr>
              <a:t>6-7 martie 2024</a:t>
            </a:r>
            <a:endParaRPr lang="en-US" sz="7436" b="1" dirty="0">
              <a:solidFill>
                <a:srgbClr val="C29C00"/>
              </a:solidFill>
              <a:latin typeface="Montserrat Classic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" y="267207"/>
            <a:ext cx="7680518" cy="1406609"/>
          </a:xfrm>
          <a:prstGeom prst="rect">
            <a:avLst/>
          </a:prstGeom>
        </p:spPr>
      </p:pic>
      <p:pic>
        <p:nvPicPr>
          <p:cNvPr id="11" name="Imag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9125534"/>
            <a:ext cx="2400630" cy="1199566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1787"/>
            <a:ext cx="2256414" cy="10271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42" y="904737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92" y="9294809"/>
            <a:ext cx="2448267" cy="992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  <p:sp>
        <p:nvSpPr>
          <p:cNvPr id="14" name="TextBox 10"/>
          <p:cNvSpPr txBox="1"/>
          <p:nvPr/>
        </p:nvSpPr>
        <p:spPr>
          <a:xfrm>
            <a:off x="8229600" y="1045472"/>
            <a:ext cx="9143999" cy="6900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en-US" sz="4199" b="1" dirty="0">
                <a:solidFill>
                  <a:srgbClr val="003982"/>
                </a:solidFill>
                <a:latin typeface="Montserrat Classic"/>
              </a:rPr>
              <a:t>Cultural aspects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133" y="3249249"/>
            <a:ext cx="7293600" cy="547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220" y="3303231"/>
            <a:ext cx="4108980" cy="5478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737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057662" y="325788"/>
            <a:ext cx="6211801" cy="24001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360"/>
              </a:lnSpc>
            </a:pPr>
            <a:r>
              <a:rPr lang="en-US" sz="5300">
                <a:solidFill>
                  <a:srgbClr val="FFFFFF"/>
                </a:solidFill>
                <a:latin typeface="Montserrat Classic Bold"/>
              </a:rPr>
              <a:t>Iași County School Inspectorate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743843" y="1045472"/>
            <a:ext cx="6332551" cy="6719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en-US" sz="4199" dirty="0">
                <a:solidFill>
                  <a:srgbClr val="003982"/>
                </a:solidFill>
                <a:latin typeface="Montserrat Classic"/>
              </a:rPr>
              <a:t>WISE PROJECT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1303656" y="6487653"/>
            <a:ext cx="6949473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o-RO" sz="3200" dirty="0">
                <a:solidFill>
                  <a:srgbClr val="003982"/>
                </a:solidFill>
                <a:latin typeface="Montserrat Classic"/>
              </a:rPr>
              <a:t>Detalii</a:t>
            </a:r>
            <a:r>
              <a:rPr lang="en-US" sz="3200" dirty="0">
                <a:solidFill>
                  <a:srgbClr val="003982"/>
                </a:solidFill>
                <a:latin typeface="Montserrat Classic"/>
              </a:rPr>
              <a:t> </a:t>
            </a:r>
            <a:r>
              <a:rPr lang="en-US" sz="3200" dirty="0" err="1">
                <a:solidFill>
                  <a:srgbClr val="003982"/>
                </a:solidFill>
                <a:latin typeface="Montserrat Classic"/>
              </a:rPr>
              <a:t>proiect</a:t>
            </a:r>
            <a:r>
              <a:rPr lang="ro-RO" sz="3200" dirty="0">
                <a:solidFill>
                  <a:srgbClr val="003982"/>
                </a:solidFill>
                <a:latin typeface="Montserrat Classic"/>
              </a:rPr>
              <a:t>-</a:t>
            </a:r>
            <a:r>
              <a:rPr lang="ro-RO" sz="3200" dirty="0">
                <a:solidFill>
                  <a:srgbClr val="003982"/>
                </a:solidFill>
                <a:latin typeface="Montserrat Classic"/>
                <a:hlinkClick r:id="rId2"/>
              </a:rPr>
              <a:t>platforma</a:t>
            </a:r>
            <a:r>
              <a:rPr lang="en-US" sz="3200" dirty="0">
                <a:solidFill>
                  <a:srgbClr val="003982"/>
                </a:solidFill>
                <a:latin typeface="Montserrat Classic"/>
                <a:hlinkClick r:id="rId2"/>
              </a:rPr>
              <a:t> </a:t>
            </a:r>
            <a:r>
              <a:rPr lang="ro-RO" sz="3200" dirty="0">
                <a:solidFill>
                  <a:srgbClr val="003982"/>
                </a:solidFill>
                <a:latin typeface="Montserrat Classic"/>
                <a:hlinkClick r:id="rId2"/>
              </a:rPr>
              <a:t>europeană</a:t>
            </a:r>
            <a:endParaRPr lang="en-US" sz="3200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90" y="4547982"/>
            <a:ext cx="10058400" cy="46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8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6" y="-88241"/>
            <a:ext cx="11973005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9743843" y="1045472"/>
            <a:ext cx="6332551" cy="6900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PARTENERIAT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0600" y="4464426"/>
            <a:ext cx="16070971" cy="388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3200" b="1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MIFE - House of Information on Training and Employment</a:t>
            </a:r>
            <a:r>
              <a:rPr lang="ro-RO" sz="3200" b="1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Bel</a:t>
            </a:r>
            <a:r>
              <a:rPr lang="en-GB" sz="3200" b="1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fort –</a:t>
            </a:r>
            <a:r>
              <a:rPr lang="en-GB" sz="3200" b="1" dirty="0">
                <a:solidFill>
                  <a:srgbClr val="000000"/>
                </a:solidFill>
                <a:latin typeface="Montserrat Classic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FRANCE</a:t>
            </a:r>
            <a:endParaRPr lang="en-US" sz="3200" dirty="0">
              <a:latin typeface="Montserrat Classic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UTBM – University of Technology Belfort –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Montbéliard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it-IT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FRANCE</a:t>
            </a:r>
            <a:endParaRPr lang="en-US" sz="3200" dirty="0">
              <a:latin typeface="Montserrat Classic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CIDFF – </a:t>
            </a:r>
            <a:r>
              <a:rPr lang="fr-FR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Centre d'Information sur les Droits des Femmes et des Familles du Territoire de Belfort 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FRANCE</a:t>
            </a:r>
            <a:endParaRPr lang="en-US" sz="3200" dirty="0">
              <a:latin typeface="Montserrat Classic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3200" dirty="0" err="1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Cité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Métiers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Réunion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GB" sz="3200" dirty="0">
                <a:solidFill>
                  <a:srgbClr val="000000"/>
                </a:solidFill>
                <a:latin typeface="Montserrat Classic"/>
                <a:cs typeface="Times New Roman" panose="02020603050405020304" pitchFamily="18" charset="0"/>
              </a:rPr>
              <a:t> </a:t>
            </a:r>
            <a:r>
              <a:rPr lang="it-IT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FRANCE </a:t>
            </a:r>
            <a:endParaRPr lang="en-US" sz="3200" dirty="0">
              <a:latin typeface="Montserrat Classic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 err="1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Consorci</a:t>
            </a:r>
            <a:r>
              <a:rPr lang="en-GB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 de la Ribera -</a:t>
            </a:r>
            <a:r>
              <a:rPr lang="en-GB" sz="3200" dirty="0">
                <a:solidFill>
                  <a:srgbClr val="000000"/>
                </a:solidFill>
                <a:latin typeface="Montserrat Classic"/>
                <a:cs typeface="Times New Roman" panose="02020603050405020304" pitchFamily="18" charset="0"/>
              </a:rPr>
              <a:t> </a:t>
            </a:r>
            <a:r>
              <a:rPr lang="it-IT" sz="3200" dirty="0">
                <a:latin typeface="Montserrat Classic"/>
                <a:ea typeface="Calibri" panose="020F0502020204030204" pitchFamily="34" charset="0"/>
                <a:cs typeface="Times New Roman" panose="02020603050405020304" pitchFamily="18" charset="0"/>
              </a:rPr>
              <a:t>SPAIN </a:t>
            </a:r>
            <a:endParaRPr lang="ro-RO" sz="3200" dirty="0">
              <a:latin typeface="Montserrat Classic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latin typeface="Montserrat Classic"/>
                <a:ea typeface="Calibri" panose="020F0502020204030204" pitchFamily="34" charset="0"/>
              </a:rPr>
              <a:t>KTH -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</a:rPr>
              <a:t>Kungliga</a:t>
            </a:r>
            <a:r>
              <a:rPr lang="en-GB" sz="3200" dirty="0">
                <a:latin typeface="Montserrat Classic"/>
                <a:ea typeface="Calibri" panose="020F0502020204030204" pitchFamily="34" charset="0"/>
              </a:rPr>
              <a:t>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</a:rPr>
              <a:t>Tekniska</a:t>
            </a:r>
            <a:r>
              <a:rPr lang="en-GB" sz="3200" dirty="0">
                <a:latin typeface="Montserrat Classic"/>
                <a:ea typeface="Calibri" panose="020F0502020204030204" pitchFamily="34" charset="0"/>
              </a:rPr>
              <a:t> </a:t>
            </a:r>
            <a:r>
              <a:rPr lang="en-GB" sz="3200" dirty="0" err="1">
                <a:latin typeface="Montserrat Classic"/>
                <a:ea typeface="Calibri" panose="020F0502020204030204" pitchFamily="34" charset="0"/>
              </a:rPr>
              <a:t>Hoegskolan</a:t>
            </a:r>
            <a:r>
              <a:rPr lang="en-GB" sz="3200" dirty="0">
                <a:latin typeface="Montserrat Classic"/>
                <a:ea typeface="Calibri" panose="020F0502020204030204" pitchFamily="34" charset="0"/>
              </a:rPr>
              <a:t> (Royal University) - </a:t>
            </a:r>
            <a:r>
              <a:rPr lang="it-IT" sz="3200" dirty="0">
                <a:latin typeface="Montserrat Classic"/>
                <a:ea typeface="Calibri" panose="020F0502020204030204" pitchFamily="34" charset="0"/>
              </a:rPr>
              <a:t>SWEDEN</a:t>
            </a:r>
            <a:endParaRPr lang="en-US" sz="3200" dirty="0">
              <a:latin typeface="Montserrat Class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8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9743843" y="1045472"/>
            <a:ext cx="6332551" cy="6900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SCOPUL PROIECTULUI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24200" y="4826254"/>
            <a:ext cx="12115800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3200" dirty="0">
                <a:solidFill>
                  <a:srgbClr val="002060"/>
                </a:solidFill>
                <a:latin typeface="Montserrat Classic"/>
              </a:rPr>
              <a:t>Promovarea oportunităților actuale și a oportunităților de angajare susținute de contextul "green deal", împreună cu provocările strategiilor de egalitate de gen, astfel încât să atragă absolventele către domeniul energetic.</a:t>
            </a:r>
            <a:endParaRPr lang="en-US" sz="3200" dirty="0">
              <a:solidFill>
                <a:srgbClr val="002060"/>
              </a:solidFill>
              <a:latin typeface="Montserrat Class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0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9743843" y="1045472"/>
            <a:ext cx="6332551" cy="1513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Obiective specifice</a:t>
            </a:r>
            <a:r>
              <a:rPr lang="en-US" sz="4199" b="1" dirty="0">
                <a:solidFill>
                  <a:srgbClr val="003982"/>
                </a:solidFill>
                <a:latin typeface="Montserrat Classic"/>
              </a:rPr>
              <a:t> </a:t>
            </a:r>
            <a:r>
              <a:rPr lang="en-US" sz="4199" dirty="0">
                <a:solidFill>
                  <a:srgbClr val="003982"/>
                </a:solidFill>
                <a:latin typeface="Montserrat Classic"/>
              </a:rPr>
              <a:t>– </a:t>
            </a:r>
            <a:r>
              <a:rPr lang="ro-RO" sz="4199" dirty="0">
                <a:solidFill>
                  <a:srgbClr val="003982"/>
                </a:solidFill>
                <a:latin typeface="Montserrat Classic"/>
              </a:rPr>
              <a:t>în acord cu grupurile țintă</a:t>
            </a:r>
            <a:endParaRPr lang="en-US" sz="4199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4500203"/>
            <a:ext cx="167774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b="1" dirty="0" err="1"/>
              <a:t>femei</a:t>
            </a:r>
            <a:r>
              <a:rPr lang="en-US" sz="3200" b="1" dirty="0"/>
              <a:t>:</a:t>
            </a:r>
            <a:r>
              <a:rPr lang="ro-RO" sz="3200" b="1" dirty="0"/>
              <a:t> </a:t>
            </a:r>
            <a:r>
              <a:rPr lang="en-US" sz="3200" dirty="0" err="1"/>
              <a:t>orientare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integrare</a:t>
            </a:r>
            <a:r>
              <a:rPr lang="en-US" sz="3200" dirty="0"/>
              <a:t>: </a:t>
            </a:r>
            <a:r>
              <a:rPr lang="en-US" sz="3200" dirty="0" err="1"/>
              <a:t>sprijinirea</a:t>
            </a:r>
            <a:r>
              <a:rPr lang="en-US" sz="3200" dirty="0"/>
              <a:t> </a:t>
            </a:r>
            <a:r>
              <a:rPr lang="en-US" sz="3200" dirty="0" err="1"/>
              <a:t>carierei</a:t>
            </a:r>
            <a:r>
              <a:rPr lang="en-US" sz="3200" dirty="0"/>
              <a:t> </a:t>
            </a:r>
            <a:r>
              <a:rPr lang="en-US" sz="3200" dirty="0" err="1"/>
              <a:t>lor</a:t>
            </a:r>
            <a:r>
              <a:rPr lang="en-US" sz="3200" dirty="0"/>
              <a:t> </a:t>
            </a:r>
            <a:r>
              <a:rPr lang="en-US" sz="3200" dirty="0" err="1"/>
              <a:t>profesionale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promovarea</a:t>
            </a:r>
            <a:r>
              <a:rPr lang="en-US" sz="3200" dirty="0"/>
              <a:t> </a:t>
            </a:r>
            <a:r>
              <a:rPr lang="en-US" sz="3200" dirty="0" err="1"/>
              <a:t>angajabilității</a:t>
            </a:r>
            <a:r>
              <a:rPr lang="en-US" sz="3200" dirty="0"/>
              <a:t>, </a:t>
            </a:r>
            <a:r>
              <a:rPr lang="en-US" sz="3200" dirty="0" err="1"/>
              <a:t>formării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profesionalizării</a:t>
            </a:r>
            <a:r>
              <a:rPr lang="en-US" sz="3200" dirty="0"/>
              <a:t> </a:t>
            </a:r>
            <a:r>
              <a:rPr lang="en-US" sz="3200" dirty="0" err="1"/>
              <a:t>lor</a:t>
            </a:r>
            <a:r>
              <a:rPr lang="en-US" sz="3200" dirty="0"/>
              <a:t>, </a:t>
            </a:r>
            <a:r>
              <a:rPr lang="en-US" sz="3200" dirty="0" err="1"/>
              <a:t>deschiderea</a:t>
            </a:r>
            <a:r>
              <a:rPr lang="en-US" sz="3200" dirty="0"/>
              <a:t> </a:t>
            </a:r>
            <a:r>
              <a:rPr lang="en-US" sz="3200" dirty="0" err="1"/>
              <a:t>oportunităților</a:t>
            </a:r>
            <a:r>
              <a:rPr lang="en-US" sz="3200" dirty="0"/>
              <a:t> din </a:t>
            </a:r>
            <a:r>
              <a:rPr lang="en-US" sz="3200" dirty="0" err="1"/>
              <a:t>domeniul</a:t>
            </a:r>
            <a:r>
              <a:rPr lang="en-US" sz="3200" dirty="0"/>
              <a:t> energetic.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ro-RO" sz="3200" dirty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b="1" dirty="0" err="1"/>
              <a:t>organizațiile</a:t>
            </a:r>
            <a:r>
              <a:rPr lang="en-US" sz="3200" b="1" dirty="0"/>
              <a:t> de </a:t>
            </a:r>
            <a:r>
              <a:rPr lang="en-US" sz="3200" b="1" dirty="0" err="1"/>
              <a:t>formare</a:t>
            </a:r>
            <a:r>
              <a:rPr lang="en-US" sz="3200" b="1" dirty="0"/>
              <a:t>, </a:t>
            </a:r>
            <a:r>
              <a:rPr lang="en-US" sz="3200" b="1" dirty="0" err="1"/>
              <a:t>ocupare</a:t>
            </a:r>
            <a:r>
              <a:rPr lang="en-US" sz="3200" b="1" dirty="0"/>
              <a:t> </a:t>
            </a:r>
            <a:r>
              <a:rPr lang="en-US" sz="3200" b="1" dirty="0" err="1"/>
              <a:t>și</a:t>
            </a:r>
            <a:r>
              <a:rPr lang="en-US" sz="3200" b="1" dirty="0"/>
              <a:t> </a:t>
            </a:r>
            <a:r>
              <a:rPr lang="en-US" sz="3200" b="1" dirty="0" err="1"/>
              <a:t>incluziune</a:t>
            </a:r>
            <a:r>
              <a:rPr lang="en-US" sz="3200" b="1" dirty="0"/>
              <a:t>:</a:t>
            </a:r>
            <a:r>
              <a:rPr lang="ro-RO" sz="3200" b="1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dezvolte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integreze</a:t>
            </a:r>
            <a:r>
              <a:rPr lang="en-US" sz="3200" dirty="0"/>
              <a:t> </a:t>
            </a:r>
            <a:r>
              <a:rPr lang="en-US" sz="3200" dirty="0" err="1"/>
              <a:t>practicile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mod transversal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toate</a:t>
            </a:r>
            <a:r>
              <a:rPr lang="en-US" sz="3200" dirty="0"/>
              <a:t> </a:t>
            </a:r>
            <a:r>
              <a:rPr lang="en-US" sz="3200" dirty="0" err="1"/>
              <a:t>sesiunile</a:t>
            </a:r>
            <a:r>
              <a:rPr lang="en-US" sz="3200" dirty="0"/>
              <a:t> de </a:t>
            </a:r>
            <a:r>
              <a:rPr lang="en-US" sz="3200" dirty="0" err="1"/>
              <a:t>formare</a:t>
            </a:r>
            <a:r>
              <a:rPr lang="en-US" sz="3200" dirty="0"/>
              <a:t>, </a:t>
            </a:r>
            <a:r>
              <a:rPr lang="en-US" sz="3200" dirty="0" err="1"/>
              <a:t>astfel</a:t>
            </a:r>
            <a:r>
              <a:rPr lang="en-US" sz="3200" dirty="0"/>
              <a:t> </a:t>
            </a:r>
            <a:r>
              <a:rPr lang="en-US" sz="3200" dirty="0" err="1"/>
              <a:t>încât</a:t>
            </a:r>
            <a:r>
              <a:rPr lang="en-US" sz="3200" dirty="0"/>
              <a:t> </a:t>
            </a:r>
            <a:r>
              <a:rPr lang="en-US" sz="3200" dirty="0" err="1"/>
              <a:t>acestea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fie </a:t>
            </a:r>
            <a:r>
              <a:rPr lang="en-US" sz="3200" dirty="0" err="1"/>
              <a:t>atât</a:t>
            </a:r>
            <a:r>
              <a:rPr lang="en-US" sz="3200" dirty="0"/>
              <a:t> </a:t>
            </a:r>
            <a:r>
              <a:rPr lang="en-US" sz="3200" dirty="0" err="1"/>
              <a:t>adaptate</a:t>
            </a:r>
            <a:r>
              <a:rPr lang="en-US" sz="3200" dirty="0"/>
              <a:t> la </a:t>
            </a:r>
            <a:r>
              <a:rPr lang="en-US" sz="3200" dirty="0" err="1"/>
              <a:t>necesitățile</a:t>
            </a:r>
            <a:r>
              <a:rPr lang="en-US" sz="3200" dirty="0"/>
              <a:t> </a:t>
            </a:r>
            <a:r>
              <a:rPr lang="en-US" sz="3200" dirty="0" err="1"/>
              <a:t>întreprinderilor</a:t>
            </a:r>
            <a:r>
              <a:rPr lang="en-US" sz="3200" dirty="0"/>
              <a:t> - </a:t>
            </a:r>
            <a:r>
              <a:rPr lang="en-US" sz="3200" dirty="0" err="1"/>
              <a:t>vectori</a:t>
            </a:r>
            <a:r>
              <a:rPr lang="en-US" sz="3200" dirty="0"/>
              <a:t> de </a:t>
            </a:r>
            <a:r>
              <a:rPr lang="en-US" sz="3200" dirty="0" err="1"/>
              <a:t>creștere</a:t>
            </a:r>
            <a:r>
              <a:rPr lang="en-US" sz="3200" dirty="0"/>
              <a:t> a </a:t>
            </a:r>
            <a:r>
              <a:rPr lang="en-US" sz="3200" dirty="0" err="1"/>
              <a:t>competențelor</a:t>
            </a:r>
            <a:r>
              <a:rPr lang="en-US" sz="3200" dirty="0"/>
              <a:t> </a:t>
            </a:r>
            <a:r>
              <a:rPr lang="en-US" sz="3200" dirty="0" err="1"/>
              <a:t>angajaților</a:t>
            </a:r>
            <a:r>
              <a:rPr lang="en-US" sz="3200" dirty="0"/>
              <a:t>, </a:t>
            </a:r>
            <a:r>
              <a:rPr lang="en-US" sz="3200" dirty="0" err="1"/>
              <a:t>cât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vectori</a:t>
            </a:r>
            <a:r>
              <a:rPr lang="en-US" sz="3200" dirty="0"/>
              <a:t> de </a:t>
            </a:r>
            <a:r>
              <a:rPr lang="en-US" sz="3200" dirty="0" err="1"/>
              <a:t>diseminare</a:t>
            </a:r>
            <a:r>
              <a:rPr lang="en-US" sz="3200" dirty="0"/>
              <a:t> a </a:t>
            </a:r>
            <a:r>
              <a:rPr lang="en-US" sz="3200" dirty="0" err="1"/>
              <a:t>bunelor</a:t>
            </a:r>
            <a:r>
              <a:rPr lang="en-US" sz="3200" dirty="0"/>
              <a:t> </a:t>
            </a:r>
            <a:r>
              <a:rPr lang="en-US" sz="3200" dirty="0" err="1"/>
              <a:t>practici</a:t>
            </a:r>
            <a:r>
              <a:rPr lang="en-US" sz="3200" dirty="0"/>
              <a:t> </a:t>
            </a:r>
            <a:r>
              <a:rPr lang="en-US" sz="3200" dirty="0" err="1"/>
              <a:t>profesionale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cadrul</a:t>
            </a:r>
            <a:r>
              <a:rPr lang="en-US" sz="3200" dirty="0"/>
              <a:t> </a:t>
            </a:r>
            <a:r>
              <a:rPr lang="en-US" sz="3200" dirty="0" err="1"/>
              <a:t>întreprinderii</a:t>
            </a:r>
            <a:endParaRPr lang="en-US" sz="3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2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9743843" y="1045472"/>
            <a:ext cx="6332551" cy="1513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Obiective specifice</a:t>
            </a:r>
            <a:r>
              <a:rPr lang="en-US" sz="4199" b="1" dirty="0">
                <a:solidFill>
                  <a:srgbClr val="003982"/>
                </a:solidFill>
                <a:latin typeface="Montserrat Classic"/>
              </a:rPr>
              <a:t> </a:t>
            </a:r>
            <a:r>
              <a:rPr lang="en-US" sz="4199" dirty="0">
                <a:solidFill>
                  <a:srgbClr val="003982"/>
                </a:solidFill>
                <a:latin typeface="Montserrat Classic"/>
              </a:rPr>
              <a:t>– </a:t>
            </a:r>
            <a:r>
              <a:rPr lang="ro-RO" sz="4199" dirty="0">
                <a:solidFill>
                  <a:srgbClr val="003982"/>
                </a:solidFill>
                <a:latin typeface="Montserrat Classic"/>
              </a:rPr>
              <a:t>în acord cu grupurile țintă</a:t>
            </a:r>
            <a:endParaRPr lang="en-US" sz="4199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3097152"/>
            <a:ext cx="167774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b="1" dirty="0" err="1"/>
              <a:t>companii</a:t>
            </a:r>
            <a:r>
              <a:rPr lang="en-US" sz="3200" b="1" dirty="0"/>
              <a:t>: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să</a:t>
            </a:r>
            <a:r>
              <a:rPr lang="en-US" sz="3200" dirty="0"/>
              <a:t> fie </a:t>
            </a:r>
            <a:r>
              <a:rPr lang="en-US" sz="3200" dirty="0" err="1"/>
              <a:t>sprijinite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echipate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a-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dezvolta</a:t>
            </a:r>
            <a:r>
              <a:rPr lang="en-US" sz="3200" dirty="0"/>
              <a:t> </a:t>
            </a:r>
            <a:r>
              <a:rPr lang="en-US" sz="3200" dirty="0" err="1"/>
              <a:t>practicile</a:t>
            </a:r>
            <a:r>
              <a:rPr lang="en-US" sz="3200" dirty="0"/>
              <a:t> de </a:t>
            </a:r>
            <a:r>
              <a:rPr lang="en-US" sz="3200" dirty="0" err="1"/>
              <a:t>resurse</a:t>
            </a:r>
            <a:r>
              <a:rPr lang="en-US" sz="3200" dirty="0"/>
              <a:t> </a:t>
            </a:r>
            <a:r>
              <a:rPr lang="en-US" sz="3200" dirty="0" err="1"/>
              <a:t>umane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manageriale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ceea</a:t>
            </a:r>
            <a:r>
              <a:rPr lang="en-US" sz="3200" dirty="0"/>
              <a:t> </a:t>
            </a:r>
            <a:r>
              <a:rPr lang="en-US" sz="3200" dirty="0" err="1"/>
              <a:t>ce</a:t>
            </a:r>
            <a:r>
              <a:rPr lang="en-US" sz="3200" dirty="0"/>
              <a:t> </a:t>
            </a:r>
            <a:r>
              <a:rPr lang="en-US" sz="3200" dirty="0" err="1"/>
              <a:t>privește</a:t>
            </a:r>
            <a:r>
              <a:rPr lang="en-US" sz="3200" dirty="0"/>
              <a:t> </a:t>
            </a:r>
            <a:r>
              <a:rPr lang="en-US" sz="3200" dirty="0" err="1"/>
              <a:t>egalitatea</a:t>
            </a:r>
            <a:r>
              <a:rPr lang="en-US" sz="3200" dirty="0"/>
              <a:t> </a:t>
            </a:r>
            <a:r>
              <a:rPr lang="en-US" sz="3200" dirty="0" err="1"/>
              <a:t>profesională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să</a:t>
            </a:r>
            <a:r>
              <a:rPr lang="en-US" sz="3200" dirty="0"/>
              <a:t> fie </a:t>
            </a:r>
            <a:r>
              <a:rPr lang="en-US" sz="3200" dirty="0" err="1"/>
              <a:t>vizibile</a:t>
            </a:r>
            <a:r>
              <a:rPr lang="en-US" sz="3200" dirty="0"/>
              <a:t> ca actor al </a:t>
            </a:r>
            <a:r>
              <a:rPr lang="en-US" sz="3200" dirty="0" err="1"/>
              <a:t>dezvoltării</a:t>
            </a:r>
            <a:r>
              <a:rPr lang="en-US" sz="3200" dirty="0"/>
              <a:t> locale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cadrul</a:t>
            </a:r>
            <a:r>
              <a:rPr lang="en-US" sz="3200" dirty="0"/>
              <a:t> </a:t>
            </a:r>
            <a:r>
              <a:rPr lang="en-US" sz="3200" dirty="0" err="1"/>
              <a:t>unui</a:t>
            </a:r>
            <a:r>
              <a:rPr lang="en-US" sz="3200" dirty="0"/>
              <a:t> </a:t>
            </a:r>
            <a:r>
              <a:rPr lang="en-US" sz="3200" dirty="0" err="1"/>
              <a:t>demers</a:t>
            </a:r>
            <a:r>
              <a:rPr lang="en-US" sz="3200" dirty="0"/>
              <a:t> de </a:t>
            </a:r>
            <a:r>
              <a:rPr lang="en-US" sz="3200" dirty="0" err="1"/>
              <a:t>responsabilitate</a:t>
            </a:r>
            <a:r>
              <a:rPr lang="en-US" sz="3200" dirty="0"/>
              <a:t> </a:t>
            </a:r>
            <a:r>
              <a:rPr lang="en-US" sz="3200" dirty="0" err="1"/>
              <a:t>socială</a:t>
            </a:r>
            <a:r>
              <a:rPr lang="en-US" sz="3200" dirty="0"/>
              <a:t> a </a:t>
            </a:r>
            <a:r>
              <a:rPr lang="en-US" sz="3200" dirty="0" err="1"/>
              <a:t>întreprinderii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să</a:t>
            </a:r>
            <a:r>
              <a:rPr lang="en-US" sz="3200" dirty="0"/>
              <a:t> se </a:t>
            </a:r>
            <a:r>
              <a:rPr lang="en-US" sz="3200" dirty="0" err="1"/>
              <a:t>angajeze</a:t>
            </a:r>
            <a:r>
              <a:rPr lang="en-US" sz="3200" dirty="0"/>
              <a:t> </a:t>
            </a:r>
            <a:r>
              <a:rPr lang="en-US" sz="3200" dirty="0" err="1"/>
              <a:t>față</a:t>
            </a:r>
            <a:r>
              <a:rPr lang="en-US" sz="3200" dirty="0"/>
              <a:t> de </a:t>
            </a:r>
            <a:r>
              <a:rPr lang="en-US" sz="3200" dirty="0" err="1"/>
              <a:t>comunitate</a:t>
            </a:r>
            <a:endParaRPr lang="en-US" sz="3200" dirty="0"/>
          </a:p>
          <a:p>
            <a:pPr marL="342900" indent="-342900">
              <a:buFontTx/>
              <a:buChar char="-"/>
            </a:pP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atragă</a:t>
            </a:r>
            <a:r>
              <a:rPr lang="en-US" sz="3200" dirty="0"/>
              <a:t> </a:t>
            </a:r>
            <a:r>
              <a:rPr lang="en-US" sz="3200" dirty="0" err="1"/>
              <a:t>talente</a:t>
            </a:r>
            <a:r>
              <a:rPr lang="en-US" sz="3200" dirty="0"/>
              <a:t>, </a:t>
            </a:r>
            <a:r>
              <a:rPr lang="en-US" sz="3200" dirty="0" err="1"/>
              <a:t>indiferent</a:t>
            </a:r>
            <a:r>
              <a:rPr lang="en-US" sz="3200" dirty="0"/>
              <a:t> de sex,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căutarea</a:t>
            </a:r>
            <a:r>
              <a:rPr lang="en-US" sz="3200" dirty="0"/>
              <a:t> </a:t>
            </a:r>
            <a:r>
              <a:rPr lang="en-US" sz="3200" dirty="0" err="1"/>
              <a:t>mobilității</a:t>
            </a:r>
            <a:r>
              <a:rPr lang="en-US" sz="3200" dirty="0"/>
              <a:t> </a:t>
            </a:r>
            <a:r>
              <a:rPr lang="en-US" sz="3200" dirty="0" err="1"/>
              <a:t>profesionale</a:t>
            </a:r>
            <a:endParaRPr lang="ro-RO" sz="3200" dirty="0"/>
          </a:p>
          <a:p>
            <a:pPr marL="342900" indent="-342900">
              <a:buFontTx/>
              <a:buChar char="-"/>
            </a:pPr>
            <a:r>
              <a:rPr lang="en-US" sz="3200" dirty="0" err="1"/>
              <a:t>să</a:t>
            </a:r>
            <a:r>
              <a:rPr lang="en-US" sz="3200" dirty="0"/>
              <a:t> </a:t>
            </a:r>
            <a:r>
              <a:rPr lang="en-US" sz="3200" dirty="0" err="1"/>
              <a:t>creeze</a:t>
            </a:r>
            <a:r>
              <a:rPr lang="en-US" sz="3200" dirty="0"/>
              <a:t> </a:t>
            </a:r>
            <a:r>
              <a:rPr lang="en-US" sz="3200" dirty="0" err="1"/>
              <a:t>legături</a:t>
            </a:r>
            <a:r>
              <a:rPr lang="en-US" sz="3200" dirty="0"/>
              <a:t> cu </a:t>
            </a:r>
            <a:r>
              <a:rPr lang="en-US" sz="3200" dirty="0" err="1"/>
              <a:t>actori</a:t>
            </a:r>
            <a:r>
              <a:rPr lang="en-US" sz="3200" dirty="0"/>
              <a:t> din </a:t>
            </a:r>
            <a:r>
              <a:rPr lang="en-US" sz="3200" dirty="0" err="1"/>
              <a:t>domeniul</a:t>
            </a:r>
            <a:r>
              <a:rPr lang="en-US" sz="3200" dirty="0"/>
              <a:t> </a:t>
            </a:r>
            <a:r>
              <a:rPr lang="en-US" sz="3200" dirty="0" err="1"/>
              <a:t>ocupării</a:t>
            </a:r>
            <a:r>
              <a:rPr lang="en-US" sz="3200" dirty="0"/>
              <a:t> </a:t>
            </a:r>
            <a:r>
              <a:rPr lang="en-US" sz="3200" dirty="0" err="1"/>
              <a:t>forței</a:t>
            </a:r>
            <a:r>
              <a:rPr lang="en-US" sz="3200" dirty="0"/>
              <a:t> de </a:t>
            </a:r>
            <a:r>
              <a:rPr lang="en-US" sz="3200" dirty="0" err="1"/>
              <a:t>muncă</a:t>
            </a:r>
            <a:r>
              <a:rPr lang="en-US" sz="3200" dirty="0"/>
              <a:t>, </a:t>
            </a:r>
            <a:r>
              <a:rPr lang="en-US" sz="3200" dirty="0" err="1"/>
              <a:t>universități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autorități</a:t>
            </a:r>
            <a:r>
              <a:rPr lang="en-US" sz="3200" dirty="0"/>
              <a:t> locale</a:t>
            </a:r>
            <a:endParaRPr lang="ro-RO" sz="3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3200" dirty="0" err="1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3200" dirty="0"/>
              <a:t>Pentru </a:t>
            </a:r>
            <a:r>
              <a:rPr lang="it-IT" sz="3200" b="1" dirty="0"/>
              <a:t>autoritățile publice:</a:t>
            </a:r>
            <a:endParaRPr lang="en-US" sz="3200" dirty="0"/>
          </a:p>
          <a:p>
            <a:r>
              <a:rPr lang="it-IT" sz="3200" dirty="0"/>
              <a:t>- conștientizarea societății civile, precum și a comunităților angajatoare cu privire la aceste obligații și sprijinirea lor în aceste demersuri și inițiative de mobilizare</a:t>
            </a:r>
            <a:endParaRPr lang="en-US" sz="3200" dirty="0"/>
          </a:p>
          <a:p>
            <a:r>
              <a:rPr lang="it-IT" sz="3200" dirty="0"/>
              <a:t>- aplicarea de politici de sprijinire a dinamicii resurselor umane locale</a:t>
            </a:r>
            <a:endParaRPr lang="en-US" sz="3200" dirty="0">
              <a:solidFill>
                <a:srgbClr val="002060"/>
              </a:solidFill>
              <a:latin typeface="Montserrat Class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4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9743843" y="1045472"/>
            <a:ext cx="6332551" cy="6900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Rezultate estimate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4400" y="3932173"/>
            <a:ext cx="1668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WP1: </a:t>
            </a:r>
            <a:r>
              <a:rPr lang="en-US" sz="3200" dirty="0" err="1"/>
              <a:t>managementul</a:t>
            </a:r>
            <a:r>
              <a:rPr lang="en-US" sz="3200" dirty="0"/>
              <a:t> </a:t>
            </a:r>
            <a:r>
              <a:rPr lang="en-US" sz="3200" dirty="0" err="1"/>
              <a:t>proiectului</a:t>
            </a:r>
            <a:endParaRPr lang="en-US" sz="3200" dirty="0"/>
          </a:p>
          <a:p>
            <a:pPr lvl="0"/>
            <a:r>
              <a:rPr lang="en-US" sz="3200" dirty="0"/>
              <a:t>WP2: un </a:t>
            </a:r>
            <a:r>
              <a:rPr lang="en-US" sz="3200" dirty="0" err="1"/>
              <a:t>ghid</a:t>
            </a:r>
            <a:r>
              <a:rPr lang="en-US" sz="3200" dirty="0"/>
              <a:t> de </a:t>
            </a:r>
            <a:r>
              <a:rPr lang="en-US" sz="3200" dirty="0" err="1"/>
              <a:t>bune</a:t>
            </a:r>
            <a:r>
              <a:rPr lang="en-US" sz="3200" dirty="0"/>
              <a:t> </a:t>
            </a:r>
            <a:r>
              <a:rPr lang="en-US" sz="3200" dirty="0" err="1"/>
              <a:t>practici</a:t>
            </a:r>
            <a:r>
              <a:rPr lang="en-US" sz="3200" dirty="0"/>
              <a:t> </a:t>
            </a:r>
            <a:r>
              <a:rPr lang="en-US" sz="3200" dirty="0" err="1"/>
              <a:t>atât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domeniul</a:t>
            </a:r>
            <a:r>
              <a:rPr lang="en-US" sz="3200" dirty="0"/>
              <a:t> </a:t>
            </a:r>
            <a:r>
              <a:rPr lang="en-US" sz="3200" dirty="0" err="1"/>
              <a:t>energiei</a:t>
            </a:r>
            <a:r>
              <a:rPr lang="en-US" sz="3200" dirty="0"/>
              <a:t>, </a:t>
            </a:r>
            <a:r>
              <a:rPr lang="en-US" sz="3200" dirty="0" err="1"/>
              <a:t>cât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în</a:t>
            </a:r>
            <a:r>
              <a:rPr lang="en-US" sz="3200" dirty="0"/>
              <a:t> </a:t>
            </a:r>
            <a:r>
              <a:rPr lang="en-US" sz="3200" dirty="0" err="1"/>
              <a:t>ceea</a:t>
            </a:r>
            <a:r>
              <a:rPr lang="en-US" sz="3200" dirty="0"/>
              <a:t> </a:t>
            </a:r>
            <a:r>
              <a:rPr lang="en-US" sz="3200" dirty="0" err="1"/>
              <a:t>ce</a:t>
            </a:r>
            <a:r>
              <a:rPr lang="en-US" sz="3200" dirty="0"/>
              <a:t> </a:t>
            </a:r>
            <a:r>
              <a:rPr lang="en-US" sz="3200" dirty="0" err="1"/>
              <a:t>privește</a:t>
            </a:r>
            <a:r>
              <a:rPr lang="en-US" sz="3200" dirty="0"/>
              <a:t> </a:t>
            </a:r>
            <a:r>
              <a:rPr lang="en-US" sz="3200" dirty="0" err="1"/>
              <a:t>egalitatea</a:t>
            </a:r>
            <a:r>
              <a:rPr lang="en-US" sz="3200" dirty="0"/>
              <a:t> de gen</a:t>
            </a:r>
          </a:p>
          <a:p>
            <a:pPr lvl="0"/>
            <a:r>
              <a:rPr lang="en-US" sz="3200" dirty="0"/>
              <a:t>WP3: 20 de </a:t>
            </a:r>
            <a:r>
              <a:rPr lang="en-US" sz="3200" dirty="0" err="1"/>
              <a:t>portrete</a:t>
            </a:r>
            <a:r>
              <a:rPr lang="en-US" sz="3200" dirty="0"/>
              <a:t> interactive </a:t>
            </a:r>
            <a:r>
              <a:rPr lang="en-US" sz="3200" dirty="0" err="1"/>
              <a:t>privind</a:t>
            </a:r>
            <a:r>
              <a:rPr lang="en-US" sz="3200" dirty="0"/>
              <a:t> </a:t>
            </a:r>
            <a:r>
              <a:rPr lang="en-US" sz="3200" dirty="0" err="1"/>
              <a:t>poveștile</a:t>
            </a:r>
            <a:r>
              <a:rPr lang="en-US" sz="3200" dirty="0"/>
              <a:t> </a:t>
            </a:r>
            <a:r>
              <a:rPr lang="en-US" sz="3200" dirty="0" err="1"/>
              <a:t>cheie</a:t>
            </a:r>
            <a:r>
              <a:rPr lang="en-US" sz="3200" dirty="0"/>
              <a:t> de </a:t>
            </a:r>
            <a:r>
              <a:rPr lang="en-US" sz="3200" dirty="0" err="1"/>
              <a:t>succes</a:t>
            </a:r>
            <a:r>
              <a:rPr lang="en-US" sz="3200" dirty="0"/>
              <a:t> ale </a:t>
            </a:r>
            <a:r>
              <a:rPr lang="en-US" sz="3200" dirty="0" err="1"/>
              <a:t>femeilor</a:t>
            </a:r>
            <a:r>
              <a:rPr lang="en-US" sz="3200" dirty="0"/>
              <a:t> din </a:t>
            </a:r>
            <a:r>
              <a:rPr lang="en-US" sz="3200" dirty="0" err="1"/>
              <a:t>sectorul</a:t>
            </a:r>
            <a:r>
              <a:rPr lang="en-US" sz="3200" dirty="0"/>
              <a:t> energetic</a:t>
            </a:r>
          </a:p>
          <a:p>
            <a:pPr lvl="0"/>
            <a:r>
              <a:rPr lang="en-US" sz="3200" dirty="0"/>
              <a:t>WP4: module de </a:t>
            </a:r>
            <a:r>
              <a:rPr lang="en-US" sz="3200" dirty="0" err="1"/>
              <a:t>formare</a:t>
            </a:r>
            <a:r>
              <a:rPr lang="en-US" sz="3200" dirty="0"/>
              <a:t> </a:t>
            </a:r>
            <a:r>
              <a:rPr lang="en-US" sz="3200" dirty="0" err="1"/>
              <a:t>pentru</a:t>
            </a:r>
            <a:r>
              <a:rPr lang="en-US" sz="3200" dirty="0"/>
              <a:t> </a:t>
            </a:r>
            <a:r>
              <a:rPr lang="en-US" sz="3200" dirty="0" err="1"/>
              <a:t>sensibilizarea</a:t>
            </a:r>
            <a:r>
              <a:rPr lang="en-US" sz="3200" dirty="0"/>
              <a:t> </a:t>
            </a:r>
            <a:r>
              <a:rPr lang="en-US" sz="3200" dirty="0" err="1"/>
              <a:t>părților</a:t>
            </a:r>
            <a:r>
              <a:rPr lang="en-US" sz="3200" dirty="0"/>
              <a:t> </a:t>
            </a:r>
            <a:r>
              <a:rPr lang="en-US" sz="3200" dirty="0" err="1"/>
              <a:t>interesate</a:t>
            </a:r>
            <a:endParaRPr lang="en-US" sz="3200" dirty="0"/>
          </a:p>
          <a:p>
            <a:pPr lvl="0"/>
            <a:r>
              <a:rPr lang="en-US" sz="3200" dirty="0"/>
              <a:t>WP5: un curs de tip MOOC cu </a:t>
            </a:r>
            <a:r>
              <a:rPr lang="en-US" sz="3200" dirty="0" err="1"/>
              <a:t>toate</a:t>
            </a:r>
            <a:r>
              <a:rPr lang="en-US" sz="3200" dirty="0"/>
              <a:t> </a:t>
            </a:r>
            <a:r>
              <a:rPr lang="en-US" sz="3200" dirty="0" err="1"/>
              <a:t>instrumentele</a:t>
            </a:r>
            <a:r>
              <a:rPr lang="en-US" sz="3200" dirty="0"/>
              <a:t> </a:t>
            </a:r>
            <a:r>
              <a:rPr lang="en-US" sz="3200" dirty="0" err="1"/>
              <a:t>pedagogice</a:t>
            </a:r>
            <a:r>
              <a:rPr lang="en-US" sz="3200" dirty="0"/>
              <a:t> </a:t>
            </a:r>
            <a:r>
              <a:rPr lang="en-US" sz="3200" dirty="0" err="1"/>
              <a:t>și</a:t>
            </a:r>
            <a:r>
              <a:rPr lang="en-US" sz="3200" dirty="0"/>
              <a:t> </a:t>
            </a:r>
            <a:r>
              <a:rPr lang="en-US" sz="3200" dirty="0" err="1"/>
              <a:t>metodologice</a:t>
            </a:r>
            <a:r>
              <a:rPr lang="en-US" sz="3200" dirty="0"/>
              <a:t> care </a:t>
            </a:r>
            <a:r>
              <a:rPr lang="en-US" sz="3200" dirty="0" err="1"/>
              <a:t>va</a:t>
            </a:r>
            <a:r>
              <a:rPr lang="en-US" sz="3200" dirty="0"/>
              <a:t> fi </a:t>
            </a:r>
            <a:r>
              <a:rPr lang="en-US" sz="3200" dirty="0" err="1"/>
              <a:t>testat</a:t>
            </a:r>
            <a:r>
              <a:rPr lang="en-US" sz="3200" dirty="0"/>
              <a:t> </a:t>
            </a:r>
            <a:r>
              <a:rPr lang="en-US" sz="3200" dirty="0" err="1"/>
              <a:t>pe</a:t>
            </a:r>
            <a:r>
              <a:rPr lang="en-US" sz="3200" dirty="0"/>
              <a:t> 	</a:t>
            </a:r>
            <a:r>
              <a:rPr lang="en-US" sz="3200" dirty="0" err="1"/>
              <a:t>părțile</a:t>
            </a:r>
            <a:r>
              <a:rPr lang="en-US" sz="3200" dirty="0"/>
              <a:t> </a:t>
            </a:r>
            <a:r>
              <a:rPr lang="en-US" sz="3200" dirty="0" err="1"/>
              <a:t>interesate</a:t>
            </a:r>
            <a:r>
              <a:rPr lang="en-US" sz="3200" dirty="0"/>
              <a:t> cu </a:t>
            </a:r>
            <a:r>
              <a:rPr lang="en-US" sz="3200" dirty="0" err="1"/>
              <a:t>sprijinul</a:t>
            </a:r>
            <a:r>
              <a:rPr lang="en-US" sz="3200" dirty="0"/>
              <a:t> </a:t>
            </a:r>
            <a:r>
              <a:rPr lang="en-US" sz="3200" dirty="0" err="1"/>
              <a:t>autorităților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al </a:t>
            </a:r>
            <a:r>
              <a:rPr lang="en-US" sz="3200" dirty="0" err="1"/>
              <a:t>agențiilor</a:t>
            </a:r>
            <a:r>
              <a:rPr lang="en-US" sz="3200" dirty="0"/>
              <a:t> de </a:t>
            </a:r>
            <a:r>
              <a:rPr lang="en-US" sz="3200" dirty="0" err="1"/>
              <a:t>ocupare</a:t>
            </a:r>
            <a:r>
              <a:rPr lang="en-US" sz="3200" dirty="0"/>
              <a:t> a </a:t>
            </a:r>
            <a:r>
              <a:rPr lang="en-US" sz="3200" dirty="0" err="1"/>
              <a:t>forței</a:t>
            </a:r>
            <a:r>
              <a:rPr lang="en-US" sz="3200" dirty="0"/>
              <a:t> de </a:t>
            </a:r>
            <a:r>
              <a:rPr lang="en-US" sz="3200" dirty="0" err="1"/>
              <a:t>muncă</a:t>
            </a:r>
            <a:endParaRPr lang="en-US" sz="3200" dirty="0"/>
          </a:p>
          <a:p>
            <a:r>
              <a:rPr lang="ro-RO" sz="3200" dirty="0"/>
              <a:t>          </a:t>
            </a:r>
            <a:r>
              <a:rPr lang="en-US" sz="3200" dirty="0"/>
              <a:t>0</a:t>
            </a:r>
            <a:r>
              <a:rPr lang="ro-RO" sz="3200" dirty="0"/>
              <a:t> </a:t>
            </a:r>
            <a:r>
              <a:rPr lang="it-IT" sz="3200" dirty="0"/>
              <a:t>activitate de formare-acțiune de 3 zile sub forma unui ENTREPRO (prezentare de practici, </a:t>
            </a:r>
            <a:r>
              <a:rPr lang="ro-RO" sz="3200" dirty="0"/>
              <a:t>	</a:t>
            </a:r>
            <a:r>
              <a:rPr lang="it-IT" sz="3200" dirty="0"/>
              <a:t>vizită în întreprinderi, ateliere de lucru,...) pentru consilieri, profesori, întreprinderi</a:t>
            </a:r>
            <a:endParaRPr lang="en-US" sz="3200" dirty="0">
              <a:solidFill>
                <a:srgbClr val="002060"/>
              </a:solidFill>
              <a:latin typeface="Montserrat Classi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9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8229600" y="1045472"/>
            <a:ext cx="9143999" cy="7566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Agenda Kick off meeting – 6 martie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0" y="2728830"/>
            <a:ext cx="10363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09:00–12:00&gt; INTRODUCTION MIFE–Exposition room-MIFE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CC3299"/>
                </a:solidFill>
              </a:rPr>
              <a:t>✓ Welcome of all participants </a:t>
            </a:r>
            <a:endParaRPr lang="en-US" sz="2000" dirty="0"/>
          </a:p>
          <a:p>
            <a:r>
              <a:rPr lang="en-US" sz="2000" dirty="0">
                <a:solidFill>
                  <a:srgbClr val="CC3299"/>
                </a:solidFill>
              </a:rPr>
              <a:t>✓ Presentation of the agenda </a:t>
            </a:r>
            <a:endParaRPr lang="en-US" sz="2000" dirty="0"/>
          </a:p>
          <a:p>
            <a:r>
              <a:rPr lang="en-US" sz="2000" dirty="0">
                <a:solidFill>
                  <a:srgbClr val="CC3299"/>
                </a:solidFill>
              </a:rPr>
              <a:t>✓ Objectives and aims of the meeting </a:t>
            </a:r>
            <a:endParaRPr lang="en-US" sz="2000" dirty="0"/>
          </a:p>
          <a:p>
            <a:r>
              <a:rPr lang="en-US" sz="2000" dirty="0">
                <a:solidFill>
                  <a:srgbClr val="CC3299"/>
                </a:solidFill>
              </a:rPr>
              <a:t>✓ Presentation of the project </a:t>
            </a:r>
          </a:p>
          <a:p>
            <a:endParaRPr lang="ro-RO" sz="2000" dirty="0">
              <a:solidFill>
                <a:srgbClr val="CC3299"/>
              </a:solidFill>
            </a:endParaRPr>
          </a:p>
          <a:p>
            <a:r>
              <a:rPr lang="en-US" sz="2000" b="1" dirty="0"/>
              <a:t>14:00–16:00 &gt; LAUNCHING OF TASK 1-Guide of best practices on both energy and equal gender stakes</a:t>
            </a:r>
          </a:p>
          <a:p>
            <a:r>
              <a:rPr lang="en-US" sz="2000" b="1" dirty="0"/>
              <a:t>Objective: </a:t>
            </a:r>
            <a:r>
              <a:rPr lang="en-US" sz="2000" dirty="0"/>
              <a:t>identify good practices promoting technical jobs with a equal gender strategy with each partner of this European project, but also in other Europeans countries as well as in other countries around the world. </a:t>
            </a:r>
          </a:p>
          <a:p>
            <a:endParaRPr lang="en-US" sz="2000" dirty="0"/>
          </a:p>
          <a:p>
            <a:r>
              <a:rPr lang="en-US" sz="2000" dirty="0"/>
              <a:t>✓ 1 good practice initiative that it experiments or a local partner (to be presented while the meeting in Belfort) </a:t>
            </a:r>
          </a:p>
          <a:p>
            <a:r>
              <a:rPr lang="en-US" sz="2000" dirty="0"/>
              <a:t>✓ 1 good practice initiative that is developed at regional level </a:t>
            </a:r>
          </a:p>
          <a:p>
            <a:r>
              <a:rPr lang="en-US" sz="2000" dirty="0"/>
              <a:t>✓ 1 good practice initiative that is developed at national level </a:t>
            </a:r>
          </a:p>
          <a:p>
            <a:r>
              <a:rPr lang="en-US" sz="2000" dirty="0"/>
              <a:t>✓ 1 good practice initiative that is developed at international level </a:t>
            </a:r>
          </a:p>
          <a:p>
            <a:endParaRPr lang="en-US" sz="2000" dirty="0"/>
          </a:p>
          <a:p>
            <a:r>
              <a:rPr lang="en-US" sz="2000" dirty="0"/>
              <a:t>MIFE will be in charge of the formalization of the global guide which will be uploaded on our WISE website. </a:t>
            </a:r>
          </a:p>
          <a:p>
            <a:r>
              <a:rPr lang="en-US" sz="2000" dirty="0"/>
              <a:t>A promotion video of these good practices will be created and used as a support and introduction to each of the conferences organized in each of the countries partners at transnational meetings </a:t>
            </a:r>
            <a:r>
              <a:rPr lang="en-US" sz="2000" dirty="0">
                <a:solidFill>
                  <a:srgbClr val="CC3299"/>
                </a:solidFill>
              </a:rPr>
              <a:t>	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30" y="3550540"/>
            <a:ext cx="6916348" cy="51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8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8229600" y="474329"/>
            <a:ext cx="9143999" cy="22698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Agenda Kick off meeting – 6 martie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  <a:p>
            <a:pPr>
              <a:lnSpc>
                <a:spcPts val="5879"/>
              </a:lnSpc>
            </a:pPr>
            <a:r>
              <a:rPr lang="en-US" sz="4400" b="1" dirty="0">
                <a:solidFill>
                  <a:srgbClr val="000000"/>
                </a:solidFill>
                <a:latin typeface="Calibri" panose="020F0502020204030204" pitchFamily="34" charset="0"/>
              </a:rPr>
              <a:t>Ceremony of the </a:t>
            </a: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Trophy of the </a:t>
            </a:r>
            <a:r>
              <a:rPr lang="en-US" sz="4400" dirty="0" err="1">
                <a:solidFill>
                  <a:srgbClr val="000000"/>
                </a:solidFill>
                <a:latin typeface="Calibri" panose="020F0502020204030204" pitchFamily="34" charset="0"/>
              </a:rPr>
              <a:t>mixityin</a:t>
            </a: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 apprenticeship - Prefecture of Belfort </a:t>
            </a:r>
          </a:p>
        </p:txBody>
      </p: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10" y="885836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0" y="8858365"/>
            <a:ext cx="2256414" cy="10271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6072" y="3659289"/>
            <a:ext cx="94513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Welcome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by Ms.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Virginie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Cotin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, Departmental Delegate for Women's Rights and Equality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Official speeches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by representatives from the Departmental Council, from the academic inspector, academic director of departmental services of national education of the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Territoire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de Belfort and the Director of Cabinet, Prefecture of the Territory of Belfort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Presentation of the action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among an attendance of firms, training organizations, apprentices by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Valérie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Demoisson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, MIFE,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Presentation of candidates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(slideshow presented by Linda KHENNAOUI and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Mohamadine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 TOUFAHI from MIFE)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Award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of the third, second and first apprenticeship prizes + “Coup de Coeur prize”. The 4 winners will be invited to say a few words as well as the person who presents their prize. Speeches from companies or training organizations alongside the winner </a:t>
            </a:r>
            <a:endParaRPr lang="en-US" sz="24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0" y="3429115"/>
            <a:ext cx="72390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1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-324259" y="-2727870"/>
            <a:ext cx="21853498" cy="5455740"/>
            <a:chOff x="0" y="0"/>
            <a:chExt cx="1012092" cy="25267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12092" cy="252670"/>
            </a:xfrm>
            <a:custGeom>
              <a:avLst/>
              <a:gdLst/>
              <a:ahLst/>
              <a:cxnLst/>
              <a:rect l="l" t="t" r="r" b="b"/>
              <a:pathLst>
                <a:path w="1012092" h="252670">
                  <a:moveTo>
                    <a:pt x="203200" y="0"/>
                  </a:moveTo>
                  <a:lnTo>
                    <a:pt x="808892" y="0"/>
                  </a:lnTo>
                  <a:lnTo>
                    <a:pt x="1012092" y="252670"/>
                  </a:lnTo>
                  <a:lnTo>
                    <a:pt x="0" y="25267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4E4E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-38100"/>
              <a:ext cx="758092" cy="2907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-6258005" y="-88241"/>
            <a:ext cx="15118279" cy="3185392"/>
            <a:chOff x="0" y="0"/>
            <a:chExt cx="1216146" cy="25624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16146" cy="256240"/>
            </a:xfrm>
            <a:custGeom>
              <a:avLst/>
              <a:gdLst/>
              <a:ahLst/>
              <a:cxnLst/>
              <a:rect l="l" t="t" r="r" b="b"/>
              <a:pathLst>
                <a:path w="1216146" h="256240">
                  <a:moveTo>
                    <a:pt x="203200" y="0"/>
                  </a:moveTo>
                  <a:lnTo>
                    <a:pt x="1012946" y="0"/>
                  </a:lnTo>
                  <a:lnTo>
                    <a:pt x="1216146" y="256240"/>
                  </a:lnTo>
                  <a:lnTo>
                    <a:pt x="0" y="25624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0398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38100"/>
              <a:ext cx="962146" cy="2943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100"/>
                </a:lnSpc>
              </a:pPr>
              <a:endParaRPr/>
            </a:p>
          </p:txBody>
        </p:sp>
      </p:grpSp>
      <p:pic>
        <p:nvPicPr>
          <p:cNvPr id="12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42" y="9047375"/>
            <a:ext cx="2400630" cy="1199566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92" y="9294809"/>
            <a:ext cx="2448267" cy="992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009" y="9294809"/>
            <a:ext cx="8899201" cy="9572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0" y="3394820"/>
            <a:ext cx="16382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9: 11. 30 &gt; </a:t>
            </a:r>
            <a:r>
              <a:rPr lang="en-US" sz="2400" dirty="0">
                <a:solidFill>
                  <a:srgbClr val="A6A6A6"/>
                </a:solidFill>
              </a:rPr>
              <a:t>OF </a:t>
            </a:r>
            <a:r>
              <a:rPr lang="en-US" sz="2400" b="1" dirty="0">
                <a:solidFill>
                  <a:srgbClr val="000000"/>
                </a:solidFill>
              </a:rPr>
              <a:t>PRESENTATION </a:t>
            </a:r>
            <a:r>
              <a:rPr lang="en-US" sz="2400" b="1" dirty="0">
                <a:solidFill>
                  <a:srgbClr val="CD339A"/>
                </a:solidFill>
              </a:rPr>
              <a:t>1 - Guide of best practices on both energy and /or equal gender stakes</a:t>
            </a: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CD339A"/>
                </a:solidFill>
              </a:rPr>
              <a:t>􀀹 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 err="1">
                <a:solidFill>
                  <a:srgbClr val="CD339A"/>
                </a:solidFill>
              </a:rPr>
              <a:t>Consorci</a:t>
            </a:r>
            <a:r>
              <a:rPr lang="en-US" sz="2400" dirty="0">
                <a:solidFill>
                  <a:srgbClr val="CD339A"/>
                </a:solidFill>
              </a:rPr>
              <a:t> de la Ribera </a:t>
            </a:r>
            <a:r>
              <a:rPr lang="en-US" sz="2400" dirty="0">
                <a:solidFill>
                  <a:srgbClr val="000000"/>
                </a:solidFill>
              </a:rPr>
              <a:t>of one best practice developed by the partner or a local partner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>
                <a:solidFill>
                  <a:srgbClr val="CD339A"/>
                </a:solidFill>
              </a:rPr>
              <a:t>CIDFF </a:t>
            </a:r>
            <a:r>
              <a:rPr lang="en-US" sz="2400" dirty="0">
                <a:solidFill>
                  <a:srgbClr val="000000"/>
                </a:solidFill>
              </a:rPr>
              <a:t>of one best practice developed by the partner or a local partner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>
                <a:solidFill>
                  <a:srgbClr val="CD339A"/>
                </a:solidFill>
              </a:rPr>
              <a:t>UTBM </a:t>
            </a:r>
            <a:r>
              <a:rPr lang="en-US" sz="2400" dirty="0">
                <a:solidFill>
                  <a:srgbClr val="000000"/>
                </a:solidFill>
              </a:rPr>
              <a:t>of one best practice developed by the partner or a local partner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>
                <a:solidFill>
                  <a:srgbClr val="CD339A"/>
                </a:solidFill>
              </a:rPr>
              <a:t>KTH </a:t>
            </a:r>
            <a:r>
              <a:rPr lang="en-US" sz="2400" dirty="0">
                <a:solidFill>
                  <a:srgbClr val="000000"/>
                </a:solidFill>
              </a:rPr>
              <a:t>of one best practice developed by the partner or a local partner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>
                <a:solidFill>
                  <a:srgbClr val="CD339A"/>
                </a:solidFill>
              </a:rPr>
              <a:t>ISJ IASI </a:t>
            </a:r>
            <a:r>
              <a:rPr lang="en-US" sz="2400" dirty="0">
                <a:solidFill>
                  <a:srgbClr val="000000"/>
                </a:solidFill>
              </a:rPr>
              <a:t>of one best practice developed by the partner or a local partner</a:t>
            </a:r>
          </a:p>
          <a:p>
            <a:r>
              <a:rPr lang="en-US" sz="2400" dirty="0">
                <a:solidFill>
                  <a:srgbClr val="A6A6A6"/>
                </a:solidFill>
              </a:rPr>
              <a:t>11:30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11: 12. 30 </a:t>
            </a:r>
            <a:r>
              <a:rPr lang="en-US" sz="2400" b="1" dirty="0">
                <a:solidFill>
                  <a:srgbClr val="002060"/>
                </a:solidFill>
              </a:rPr>
              <a:t>PRESENTATION OF THE WEBSITE and FRAME for TASK 1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Presentation by </a:t>
            </a:r>
            <a:r>
              <a:rPr lang="en-US" sz="2400" dirty="0" err="1">
                <a:solidFill>
                  <a:srgbClr val="CD339A"/>
                </a:solidFill>
              </a:rPr>
              <a:t>Sylvaine</a:t>
            </a:r>
            <a:r>
              <a:rPr lang="en-US" sz="2400" dirty="0">
                <a:solidFill>
                  <a:srgbClr val="CD339A"/>
                </a:solidFill>
              </a:rPr>
              <a:t> </a:t>
            </a:r>
            <a:r>
              <a:rPr lang="en-US" sz="2400" dirty="0" err="1">
                <a:solidFill>
                  <a:srgbClr val="CD339A"/>
                </a:solidFill>
              </a:rPr>
              <a:t>Boilloux</a:t>
            </a:r>
            <a:r>
              <a:rPr lang="en-US" sz="2400" dirty="0">
                <a:solidFill>
                  <a:srgbClr val="CD339A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and Nina </a:t>
            </a:r>
            <a:r>
              <a:rPr lang="en-US" sz="2400" dirty="0" err="1">
                <a:solidFill>
                  <a:srgbClr val="000000"/>
                </a:solidFill>
              </a:rPr>
              <a:t>Roethinger</a:t>
            </a:r>
            <a:r>
              <a:rPr lang="en-US" sz="2400" dirty="0">
                <a:solidFill>
                  <a:srgbClr val="000000"/>
                </a:solidFill>
              </a:rPr>
              <a:t> (from MIFE)</a:t>
            </a:r>
          </a:p>
          <a:p>
            <a:endParaRPr lang="en-US" sz="2400" dirty="0">
              <a:solidFill>
                <a:srgbClr val="A6A6A6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14: 16. 00 </a:t>
            </a:r>
            <a:r>
              <a:rPr lang="en-US" sz="2400" b="1" dirty="0">
                <a:solidFill>
                  <a:srgbClr val="002060"/>
                </a:solidFill>
              </a:rPr>
              <a:t>ADMINISTRATIVE COMMUNICATION AND FINANCIAL ASPECTS,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 </a:t>
            </a:r>
            <a:r>
              <a:rPr lang="en-US" sz="2400" dirty="0">
                <a:solidFill>
                  <a:srgbClr val="000000"/>
                </a:solidFill>
              </a:rPr>
              <a:t>Administrative and financial tools: budget, timetable, subcontracts, justification of expenses, </a:t>
            </a:r>
          </a:p>
          <a:p>
            <a:r>
              <a:rPr lang="en-US" sz="2400" dirty="0">
                <a:solidFill>
                  <a:srgbClr val="CD339A"/>
                </a:solidFill>
              </a:rPr>
              <a:t>􀀹 </a:t>
            </a:r>
            <a:r>
              <a:rPr lang="en-US" sz="2400" dirty="0">
                <a:solidFill>
                  <a:srgbClr val="000000"/>
                </a:solidFill>
              </a:rPr>
              <a:t>Communication activities</a:t>
            </a:r>
          </a:p>
          <a:p>
            <a:endParaRPr lang="en-US" sz="2400" dirty="0">
              <a:solidFill>
                <a:srgbClr val="CD339A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Next steps : </a:t>
            </a:r>
            <a:r>
              <a:rPr lang="en-US" sz="2400" b="1" dirty="0">
                <a:solidFill>
                  <a:srgbClr val="CD339A"/>
                </a:solidFill>
              </a:rPr>
              <a:t>TASK 2 Interactive portraits of Women in the energy field of activity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8229600" y="1045472"/>
            <a:ext cx="9143999" cy="7566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879"/>
              </a:lnSpc>
            </a:pP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Agenda Kick off meeting – </a:t>
            </a:r>
            <a:r>
              <a:rPr lang="en-US" sz="4199" b="1" dirty="0">
                <a:solidFill>
                  <a:srgbClr val="003982"/>
                </a:solidFill>
                <a:latin typeface="Montserrat Classic"/>
              </a:rPr>
              <a:t>7</a:t>
            </a:r>
            <a:r>
              <a:rPr lang="ro-RO" sz="4199" b="1" dirty="0">
                <a:solidFill>
                  <a:srgbClr val="003982"/>
                </a:solidFill>
                <a:latin typeface="Montserrat Classic"/>
              </a:rPr>
              <a:t> martie</a:t>
            </a:r>
            <a:endParaRPr lang="en-US" sz="4199" b="1" dirty="0">
              <a:solidFill>
                <a:srgbClr val="003982"/>
              </a:solidFill>
              <a:latin typeface="Montserrat Classic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62386" y="4217489"/>
            <a:ext cx="4358814" cy="326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1012</Words>
  <Application>Microsoft Office PowerPoint</Application>
  <PresentationFormat>Particularizare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8" baseType="lpstr">
      <vt:lpstr>Calibri</vt:lpstr>
      <vt:lpstr>Wingdings</vt:lpstr>
      <vt:lpstr>Montserrat Classic</vt:lpstr>
      <vt:lpstr>Arial</vt:lpstr>
      <vt:lpstr>Montserrat Classic Bold</vt:lpstr>
      <vt:lpstr>Symbol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ISJ IASI</dc:title>
  <dc:creator>Proiecte</dc:creator>
  <cp:lastModifiedBy>proiecte.isjiasi@yahoo.com</cp:lastModifiedBy>
  <cp:revision>59</cp:revision>
  <dcterms:created xsi:type="dcterms:W3CDTF">2006-08-16T00:00:00Z</dcterms:created>
  <dcterms:modified xsi:type="dcterms:W3CDTF">2024-03-13T08:57:29Z</dcterms:modified>
  <dc:identifier>DAF-HN7yWK4</dc:identifier>
</cp:coreProperties>
</file>